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Bitter ExtraBold"/>
      <p:bold r:id="rId8"/>
      <p:boldItalic r:id="rId9"/>
    </p:embeddedFont>
    <p:embeddedFont>
      <p:font typeface="Comfortaa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omfortaa-bold.fntdata"/><Relationship Id="rId10" Type="http://schemas.openxmlformats.org/officeDocument/2006/relationships/font" Target="fonts/Comfortaa-regular.fntdata"/><Relationship Id="rId9" Type="http://schemas.openxmlformats.org/officeDocument/2006/relationships/font" Target="fonts/BitterExtraBold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BitterExtra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f3cbd1e24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f3cbd1e24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Corinth - If you want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3cbd1e24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3cbd1e24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Corinth- lead everyone through an explicit example– tapping before a big test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150" y="802200"/>
            <a:ext cx="4190025" cy="419002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type="title"/>
          </p:nvPr>
        </p:nvSpPr>
        <p:spPr>
          <a:xfrm>
            <a:off x="94650" y="99850"/>
            <a:ext cx="914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980000"/>
                </a:solidFill>
                <a:latin typeface="Comfortaa"/>
                <a:ea typeface="Comfortaa"/>
                <a:cs typeface="Comfortaa"/>
                <a:sym typeface="Comfortaa"/>
              </a:rPr>
              <a:t>SEL Skill - Tapping for Emotional Down-Regulation</a:t>
            </a:r>
            <a:endParaRPr b="1" sz="2600">
              <a:solidFill>
                <a:srgbClr val="98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444750" y="861100"/>
            <a:ext cx="45441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2 deep breaths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Give stress a number, 1-5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“Even though I feel so much anxiety about this this test, I choose to relax and feel safe now”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“Even though I’m holding so much stress in my body, it’s safe to let the stress go now”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“I may not have studied as much as I would have liked, and that’s okay”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“I am safe, it is safe to breathe deeply”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“The more I can relax, the better my body and brain will be”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“I am letting go now” (repeat)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fortaa"/>
              <a:buChar char="●"/>
            </a:pPr>
            <a:r>
              <a:rPr lang="en"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Give stress a number, 1-5</a:t>
            </a:r>
            <a:endParaRPr sz="12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6715825" y="4810050"/>
            <a:ext cx="2376000" cy="2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Credit:  Corinth Hunter</a:t>
            </a:r>
            <a:endParaRPr sz="12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-470375" y="-149325"/>
            <a:ext cx="9998275" cy="5079350"/>
          </a:xfrm>
          <a:custGeom>
            <a:rect b="b" l="l" r="r" t="t"/>
            <a:pathLst>
              <a:path extrusionOk="0" h="203174" w="399931">
                <a:moveTo>
                  <a:pt x="9838" y="11003"/>
                </a:moveTo>
                <a:lnTo>
                  <a:pt x="197613" y="203174"/>
                </a:lnTo>
                <a:lnTo>
                  <a:pt x="399931" y="428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3" name="Google Shape;63;p14"/>
          <p:cNvSpPr txBox="1"/>
          <p:nvPr>
            <p:ph type="title"/>
          </p:nvPr>
        </p:nvSpPr>
        <p:spPr>
          <a:xfrm>
            <a:off x="323688" y="99850"/>
            <a:ext cx="898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u="sng">
                <a:solidFill>
                  <a:srgbClr val="980000"/>
                </a:solidFill>
                <a:latin typeface="Comfortaa"/>
                <a:ea typeface="Comfortaa"/>
                <a:cs typeface="Comfortaa"/>
                <a:sym typeface="Comfortaa"/>
              </a:rPr>
              <a:t>Explicitly</a:t>
            </a:r>
            <a:r>
              <a:rPr b="1" lang="en">
                <a:solidFill>
                  <a:srgbClr val="980000"/>
                </a:solidFill>
                <a:latin typeface="Comfortaa"/>
                <a:ea typeface="Comfortaa"/>
                <a:cs typeface="Comfortaa"/>
                <a:sym typeface="Comfortaa"/>
              </a:rPr>
              <a:t> teach SEL Skills: EFT Tapping</a:t>
            </a:r>
            <a:endParaRPr b="1">
              <a:solidFill>
                <a:srgbClr val="98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64" name="Google Shape;64;p14"/>
          <p:cNvGrpSpPr/>
          <p:nvPr/>
        </p:nvGrpSpPr>
        <p:grpSpPr>
          <a:xfrm>
            <a:off x="-203025" y="-130900"/>
            <a:ext cx="9730925" cy="5093100"/>
            <a:chOff x="-149550" y="-34650"/>
            <a:chExt cx="9730925" cy="5093100"/>
          </a:xfrm>
        </p:grpSpPr>
        <p:cxnSp>
          <p:nvCxnSpPr>
            <p:cNvPr id="65" name="Google Shape;65;p14"/>
            <p:cNvCxnSpPr/>
            <p:nvPr/>
          </p:nvCxnSpPr>
          <p:spPr>
            <a:xfrm>
              <a:off x="-149550" y="264750"/>
              <a:ext cx="4683600" cy="4793700"/>
            </a:xfrm>
            <a:prstGeom prst="straightConnector1">
              <a:avLst/>
            </a:prstGeom>
            <a:noFill/>
            <a:ln cap="flat" cmpd="sng" w="762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" name="Google Shape;66;p14"/>
            <p:cNvCxnSpPr/>
            <p:nvPr/>
          </p:nvCxnSpPr>
          <p:spPr>
            <a:xfrm flipH="1">
              <a:off x="4502075" y="-34650"/>
              <a:ext cx="5079300" cy="5093100"/>
            </a:xfrm>
            <a:prstGeom prst="straightConnector1">
              <a:avLst/>
            </a:prstGeom>
            <a:noFill/>
            <a:ln cap="flat" cmpd="sng" w="762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67" name="Google Shape;67;p14"/>
          <p:cNvSpPr txBox="1"/>
          <p:nvPr/>
        </p:nvSpPr>
        <p:spPr>
          <a:xfrm>
            <a:off x="323700" y="2352900"/>
            <a:ext cx="13368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500">
                <a:solidFill>
                  <a:srgbClr val="FF0000"/>
                </a:solidFill>
                <a:latin typeface="Bitter ExtraBold"/>
                <a:ea typeface="Bitter ExtraBold"/>
                <a:cs typeface="Bitter ExtraBold"/>
                <a:sym typeface="Bitter ExtraBold"/>
              </a:rPr>
              <a:t>When?</a:t>
            </a:r>
            <a:endParaRPr i="1" sz="2500">
              <a:solidFill>
                <a:srgbClr val="FF0000"/>
              </a:solidFill>
              <a:latin typeface="Bitter ExtraBold"/>
              <a:ea typeface="Bitter ExtraBold"/>
              <a:cs typeface="Bitter ExtraBold"/>
              <a:sym typeface="Bitter ExtraBold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3758738" y="672550"/>
            <a:ext cx="13368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500">
                <a:solidFill>
                  <a:srgbClr val="0000FF"/>
                </a:solidFill>
                <a:latin typeface="Bitter ExtraBold"/>
                <a:ea typeface="Bitter ExtraBold"/>
                <a:cs typeface="Bitter ExtraBold"/>
                <a:sym typeface="Bitter ExtraBold"/>
              </a:rPr>
              <a:t>Why?</a:t>
            </a:r>
            <a:endParaRPr i="1" sz="2500">
              <a:solidFill>
                <a:srgbClr val="0000FF"/>
              </a:solidFill>
              <a:latin typeface="Bitter ExtraBold"/>
              <a:ea typeface="Bitter ExtraBold"/>
              <a:cs typeface="Bitter ExtraBold"/>
              <a:sym typeface="Bitter ExtraBold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7397038" y="2505300"/>
            <a:ext cx="13368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500">
                <a:solidFill>
                  <a:srgbClr val="134F5C"/>
                </a:solidFill>
                <a:latin typeface="Bitter ExtraBold"/>
                <a:ea typeface="Bitter ExtraBold"/>
                <a:cs typeface="Bitter ExtraBold"/>
                <a:sym typeface="Bitter ExtraBold"/>
              </a:rPr>
              <a:t>How?</a:t>
            </a:r>
            <a:endParaRPr i="1" sz="2500">
              <a:solidFill>
                <a:srgbClr val="134F5C"/>
              </a:solidFill>
              <a:latin typeface="Bitter ExtraBold"/>
              <a:ea typeface="Bitter ExtraBold"/>
              <a:cs typeface="Bitter ExtraBold"/>
              <a:sym typeface="Bitter ExtraBold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0" y="2863575"/>
            <a:ext cx="26001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Before/After an emotionally charged event, before an exam, when a particular student is acting out but may not know why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2704463" y="1179950"/>
            <a:ext cx="3648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To build awareness that it is okay to address the emotions that are already in the room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6543900" y="3027000"/>
            <a:ext cx="26001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As a class/group if the happening was shared as a class/group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Individually when a student is having a hard time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73" name="Google Shape;7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9000" y="2011250"/>
            <a:ext cx="2286000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